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7" r:id="rId4"/>
    <p:sldId id="259" r:id="rId5"/>
    <p:sldId id="269" r:id="rId6"/>
    <p:sldId id="270" r:id="rId7"/>
    <p:sldId id="268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7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 t="23905" b="15643"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543605" y="2147052"/>
            <a:ext cx="8733995" cy="14700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599723" y="3886200"/>
            <a:ext cx="6763477" cy="12001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fr-BE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lum/>
          </a:blip>
          <a:srcRect/>
          <a:stretch>
            <a:fillRect/>
          </a:stretch>
        </p:blipFill>
        <p:spPr bwMode="auto">
          <a:xfrm>
            <a:off x="76201" y="6456795"/>
            <a:ext cx="2222500" cy="353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19420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1E836-E5BD-4487-86C6-9B65094EC30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04675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>
                <a:solidFill>
                  <a:schemeClr val="tx2"/>
                </a:solidFill>
                <a:latin typeface="+mn-lt"/>
              </a:defRPr>
            </a:lvl2pPr>
            <a:lvl3pPr>
              <a:buClr>
                <a:schemeClr val="accent3"/>
              </a:buClr>
              <a:defRPr>
                <a:solidFill>
                  <a:schemeClr val="tx2"/>
                </a:solidFill>
                <a:latin typeface="+mn-lt"/>
              </a:defRPr>
            </a:lvl3pPr>
            <a:lvl4pPr>
              <a:buClr>
                <a:schemeClr val="accent1"/>
              </a:buClr>
              <a:defRPr>
                <a:solidFill>
                  <a:schemeClr val="tx2"/>
                </a:solidFill>
                <a:latin typeface="+mn-lt"/>
              </a:defRPr>
            </a:lvl4pPr>
            <a:lvl5pPr>
              <a:defRPr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0"/>
          </p:nvPr>
        </p:nvSpPr>
        <p:spPr>
          <a:xfrm>
            <a:off x="11137901" y="6473826"/>
            <a:ext cx="1003300" cy="365125"/>
          </a:xfrm>
        </p:spPr>
        <p:txBody>
          <a:bodyPr/>
          <a:lstStyle>
            <a:lvl1pPr>
              <a:defRPr sz="1400">
                <a:latin typeface="Georgia" pitchFamily="18" charset="0"/>
              </a:defRPr>
            </a:lvl1pPr>
          </a:lstStyle>
          <a:p>
            <a:fld id="{9991E836-E5BD-4487-86C6-9B65094EC30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618234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361950"/>
          </a:xfrm>
          <a:solidFill>
            <a:schemeClr val="tx1"/>
          </a:solidFill>
        </p:spPr>
        <p:txBody>
          <a:bodyPr>
            <a:normAutofit/>
          </a:bodyPr>
          <a:lstStyle>
            <a:lvl1pPr algn="l">
              <a:defRPr sz="2000">
                <a:solidFill>
                  <a:schemeClr val="bg1"/>
                </a:solidFill>
                <a:latin typeface="Georgia" pitchFamily="18" charset="0"/>
              </a:defRPr>
            </a:lvl1pPr>
          </a:lstStyle>
          <a:p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904876"/>
            <a:ext cx="10972800" cy="5221288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>
                <a:solidFill>
                  <a:schemeClr val="tx2"/>
                </a:solidFill>
                <a:latin typeface="+mn-lt"/>
              </a:defRPr>
            </a:lvl2pPr>
            <a:lvl3pPr>
              <a:buClr>
                <a:schemeClr val="accent3"/>
              </a:buClr>
              <a:defRPr>
                <a:solidFill>
                  <a:schemeClr val="tx2"/>
                </a:solidFill>
                <a:latin typeface="+mn-lt"/>
              </a:defRPr>
            </a:lvl3pPr>
            <a:lvl4pPr>
              <a:buClr>
                <a:schemeClr val="accent1"/>
              </a:buClr>
              <a:defRPr>
                <a:solidFill>
                  <a:schemeClr val="tx2"/>
                </a:solidFill>
                <a:latin typeface="+mn-lt"/>
              </a:defRPr>
            </a:lvl4pPr>
            <a:lvl5pPr>
              <a:defRPr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0"/>
          </p:nvPr>
        </p:nvSpPr>
        <p:spPr>
          <a:xfrm>
            <a:off x="11137901" y="6473826"/>
            <a:ext cx="1003300" cy="365125"/>
          </a:xfrm>
        </p:spPr>
        <p:txBody>
          <a:bodyPr/>
          <a:lstStyle>
            <a:lvl1pPr>
              <a:defRPr sz="1400">
                <a:latin typeface="Georgia" pitchFamily="18" charset="0"/>
              </a:defRPr>
            </a:lvl1pPr>
          </a:lstStyle>
          <a:p>
            <a:fld id="{9991E836-E5BD-4487-86C6-9B65094EC30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79595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1E836-E5BD-4487-86C6-9B65094EC30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283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000">
                <a:solidFill>
                  <a:schemeClr val="tx2"/>
                </a:solidFill>
              </a:defRPr>
            </a:lvl3pPr>
            <a:lvl4pPr>
              <a:defRPr sz="1800">
                <a:solidFill>
                  <a:schemeClr val="tx2"/>
                </a:solidFill>
              </a:defRPr>
            </a:lvl4pPr>
            <a:lvl5pPr>
              <a:defRPr sz="1800">
                <a:solidFill>
                  <a:schemeClr val="tx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  <a:lvl2pPr>
              <a:defRPr sz="2400">
                <a:solidFill>
                  <a:schemeClr val="tx2"/>
                </a:solidFill>
              </a:defRPr>
            </a:lvl2pPr>
            <a:lvl3pPr>
              <a:defRPr sz="2000">
                <a:solidFill>
                  <a:schemeClr val="tx2"/>
                </a:solidFill>
              </a:defRPr>
            </a:lvl3pPr>
            <a:lvl4pPr>
              <a:defRPr sz="1800">
                <a:solidFill>
                  <a:schemeClr val="tx2"/>
                </a:solidFill>
              </a:defRPr>
            </a:lvl4pPr>
            <a:lvl5pPr>
              <a:defRPr sz="1800">
                <a:solidFill>
                  <a:schemeClr val="tx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1E836-E5BD-4487-86C6-9B65094EC30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33405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2851" y="274638"/>
            <a:ext cx="10972800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42851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  <a:lvl2pPr>
              <a:defRPr sz="2000">
                <a:solidFill>
                  <a:schemeClr val="tx2"/>
                </a:solidFill>
              </a:defRPr>
            </a:lvl2pPr>
            <a:lvl3pPr>
              <a:defRPr sz="18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22661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  <a:lvl2pPr>
              <a:defRPr sz="2000">
                <a:solidFill>
                  <a:schemeClr val="tx2"/>
                </a:solidFill>
              </a:defRPr>
            </a:lvl2pPr>
            <a:lvl3pPr>
              <a:defRPr sz="18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1E836-E5BD-4487-86C6-9B65094EC30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31458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1E836-E5BD-4487-86C6-9B65094EC30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23549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1E836-E5BD-4487-86C6-9B65094EC30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80168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tx2"/>
                </a:solidFill>
              </a:defRPr>
            </a:lvl2pPr>
            <a:lvl3pPr>
              <a:defRPr sz="2400">
                <a:solidFill>
                  <a:schemeClr val="tx2"/>
                </a:solidFill>
              </a:defRPr>
            </a:lvl3pPr>
            <a:lvl4pPr>
              <a:defRPr sz="2000">
                <a:solidFill>
                  <a:schemeClr val="tx2"/>
                </a:solidFill>
              </a:defRPr>
            </a:lvl4pPr>
            <a:lvl5pPr>
              <a:defRPr sz="20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1E836-E5BD-4487-86C6-9B65094EC30F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5675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Cliquez pour modifier le style du titre</a:t>
            </a:r>
            <a:endParaRPr lang="fr-BE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BE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4"/>
          </p:nvPr>
        </p:nvSpPr>
        <p:spPr>
          <a:xfrm>
            <a:off x="10591801" y="6530976"/>
            <a:ext cx="1003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1E836-E5BD-4487-86C6-9B65094EC30F}" type="slidenum">
              <a:rPr lang="fr-BE" smtClean="0"/>
              <a:t>‹N°›</a:t>
            </a:fld>
            <a:endParaRPr lang="fr-BE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2" cstate="print">
            <a:lum bright="5000" contrast="-1000"/>
          </a:blip>
          <a:srcRect/>
          <a:stretch>
            <a:fillRect/>
          </a:stretch>
        </p:blipFill>
        <p:spPr bwMode="auto">
          <a:xfrm>
            <a:off x="76201" y="6456795"/>
            <a:ext cx="2222500" cy="353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47531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eorgia" pitchFamily="18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32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9902CA-DCD2-4BAE-AAF8-FC3A4F7E03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6448" y="393753"/>
            <a:ext cx="8733995" cy="1470025"/>
          </a:xfrm>
        </p:spPr>
        <p:txBody>
          <a:bodyPr>
            <a:normAutofit/>
          </a:bodyPr>
          <a:lstStyle/>
          <a:p>
            <a:r>
              <a:rPr lang="fr-BE" sz="6000" b="1" dirty="0" err="1"/>
              <a:t>Multimed’IA</a:t>
            </a:r>
            <a:endParaRPr lang="fr-BE" sz="6000" b="1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6A0B3E1-A789-4A09-BD62-E3C1A72C3A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31706" y="1670347"/>
            <a:ext cx="6763477" cy="1200150"/>
          </a:xfrm>
        </p:spPr>
        <p:txBody>
          <a:bodyPr/>
          <a:lstStyle/>
          <a:p>
            <a:r>
              <a:rPr lang="fr-BE" dirty="0"/>
              <a:t>Cours </a:t>
            </a:r>
            <a:r>
              <a:rPr lang="fr-BE" dirty="0" err="1"/>
              <a:t>Créactifs</a:t>
            </a:r>
            <a:r>
              <a:rPr lang="fr-BE" dirty="0"/>
              <a:t> 2021-2022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4263B5BA-00C4-44F9-90A1-6787F6586746}"/>
              </a:ext>
            </a:extLst>
          </p:cNvPr>
          <p:cNvSpPr txBox="1">
            <a:spLocks/>
          </p:cNvSpPr>
          <p:nvPr/>
        </p:nvSpPr>
        <p:spPr>
          <a:xfrm>
            <a:off x="1846448" y="4520276"/>
            <a:ext cx="8733995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6000" b="1" dirty="0"/>
              <a:t>Introduction aux concepts et présentation des outils</a:t>
            </a:r>
          </a:p>
        </p:txBody>
      </p:sp>
    </p:spTree>
    <p:extLst>
      <p:ext uri="{BB962C8B-B14F-4D97-AF65-F5344CB8AC3E}">
        <p14:creationId xmlns:p14="http://schemas.microsoft.com/office/powerpoint/2010/main" val="1310622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F1D25E-B105-4E7D-B518-D1852A85D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5073"/>
            <a:ext cx="10972800" cy="1143000"/>
          </a:xfrm>
        </p:spPr>
        <p:txBody>
          <a:bodyPr/>
          <a:lstStyle/>
          <a:p>
            <a:r>
              <a:rPr lang="fr-BE" u="sng" dirty="0"/>
              <a:t>Introduction au concept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7E8C700D-4ED5-4EA4-8A1E-57FEC7A6E134}"/>
              </a:ext>
            </a:extLst>
          </p:cNvPr>
          <p:cNvSpPr/>
          <p:nvPr/>
        </p:nvSpPr>
        <p:spPr>
          <a:xfrm>
            <a:off x="6240231" y="1567014"/>
            <a:ext cx="3407258" cy="1780656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Traditionnel </a:t>
            </a:r>
            <a:r>
              <a:rPr lang="fr-BE" dirty="0" err="1"/>
              <a:t>Algorithm</a:t>
            </a:r>
            <a:endParaRPr lang="fr-BE" dirty="0"/>
          </a:p>
        </p:txBody>
      </p:sp>
      <p:sp>
        <p:nvSpPr>
          <p:cNvPr id="26" name="Cylindre 25">
            <a:extLst>
              <a:ext uri="{FF2B5EF4-FFF2-40B4-BE49-F238E27FC236}">
                <a16:creationId xmlns:a16="http://schemas.microsoft.com/office/drawing/2014/main" id="{50CA0C0E-1BB9-4C57-B1C2-E49041474EE2}"/>
              </a:ext>
            </a:extLst>
          </p:cNvPr>
          <p:cNvSpPr/>
          <p:nvPr/>
        </p:nvSpPr>
        <p:spPr>
          <a:xfrm>
            <a:off x="4376500" y="1622180"/>
            <a:ext cx="1222131" cy="844336"/>
          </a:xfrm>
          <a:prstGeom prst="can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/>
              <a:t>Dataset</a:t>
            </a:r>
            <a:endParaRPr lang="fr-BE" dirty="0"/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C7A7DB30-3A9B-45B7-A134-ECCC11ECC68C}"/>
              </a:ext>
            </a:extLst>
          </p:cNvPr>
          <p:cNvCxnSpPr>
            <a:cxnSpLocks/>
            <a:stCxn id="26" idx="4"/>
            <a:endCxn id="23" idx="1"/>
          </p:cNvCxnSpPr>
          <p:nvPr/>
        </p:nvCxnSpPr>
        <p:spPr>
          <a:xfrm>
            <a:off x="5598631" y="2044348"/>
            <a:ext cx="641600" cy="4129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BE24A1D8-FFF4-4FDD-B4D8-9D0C09B72F0B}"/>
              </a:ext>
            </a:extLst>
          </p:cNvPr>
          <p:cNvCxnSpPr>
            <a:cxnSpLocks/>
            <a:stCxn id="23" idx="3"/>
            <a:endCxn id="35" idx="2"/>
          </p:cNvCxnSpPr>
          <p:nvPr/>
        </p:nvCxnSpPr>
        <p:spPr>
          <a:xfrm>
            <a:off x="9647489" y="2457342"/>
            <a:ext cx="529006" cy="9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ylindre 34">
            <a:extLst>
              <a:ext uri="{FF2B5EF4-FFF2-40B4-BE49-F238E27FC236}">
                <a16:creationId xmlns:a16="http://schemas.microsoft.com/office/drawing/2014/main" id="{BA1644E3-18D2-45D4-A2B5-1ADB838DC050}"/>
              </a:ext>
            </a:extLst>
          </p:cNvPr>
          <p:cNvSpPr/>
          <p:nvPr/>
        </p:nvSpPr>
        <p:spPr>
          <a:xfrm>
            <a:off x="10176495" y="2182325"/>
            <a:ext cx="1327637" cy="568381"/>
          </a:xfrm>
          <a:prstGeom prst="can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bg2"/>
                </a:solidFill>
              </a:rPr>
              <a:t>Labels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9499932C-B701-481A-BA78-1875D94E00E6}"/>
              </a:ext>
            </a:extLst>
          </p:cNvPr>
          <p:cNvSpPr/>
          <p:nvPr/>
        </p:nvSpPr>
        <p:spPr>
          <a:xfrm>
            <a:off x="6211656" y="4107295"/>
            <a:ext cx="3407258" cy="1780656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Machine Learning/</a:t>
            </a:r>
            <a:r>
              <a:rPr lang="fr-BE" dirty="0" err="1"/>
              <a:t>Deep</a:t>
            </a:r>
            <a:r>
              <a:rPr lang="fr-BE" dirty="0"/>
              <a:t> Learning Model</a:t>
            </a:r>
          </a:p>
        </p:txBody>
      </p:sp>
      <p:sp>
        <p:nvSpPr>
          <p:cNvPr id="9" name="Cylindre 8">
            <a:extLst>
              <a:ext uri="{FF2B5EF4-FFF2-40B4-BE49-F238E27FC236}">
                <a16:creationId xmlns:a16="http://schemas.microsoft.com/office/drawing/2014/main" id="{0D0F5F9D-843D-4015-8801-FDD018867BBB}"/>
              </a:ext>
            </a:extLst>
          </p:cNvPr>
          <p:cNvSpPr/>
          <p:nvPr/>
        </p:nvSpPr>
        <p:spPr>
          <a:xfrm>
            <a:off x="4376499" y="4153727"/>
            <a:ext cx="1270488" cy="904999"/>
          </a:xfrm>
          <a:prstGeom prst="can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/>
              <a:t>Dataset</a:t>
            </a:r>
            <a:endParaRPr lang="fr-BE" dirty="0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CE5CFBE5-A732-4373-B187-ABC1F9FB8ABE}"/>
              </a:ext>
            </a:extLst>
          </p:cNvPr>
          <p:cNvCxnSpPr>
            <a:cxnSpLocks/>
            <a:stCxn id="9" idx="4"/>
            <a:endCxn id="8" idx="1"/>
          </p:cNvCxnSpPr>
          <p:nvPr/>
        </p:nvCxnSpPr>
        <p:spPr>
          <a:xfrm>
            <a:off x="5646987" y="4606227"/>
            <a:ext cx="564669" cy="3913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9588F884-CAC2-4D36-8770-368AE5425065}"/>
              </a:ext>
            </a:extLst>
          </p:cNvPr>
          <p:cNvCxnSpPr>
            <a:cxnSpLocks/>
            <a:stCxn id="8" idx="3"/>
            <a:endCxn id="12" idx="2"/>
          </p:cNvCxnSpPr>
          <p:nvPr/>
        </p:nvCxnSpPr>
        <p:spPr>
          <a:xfrm>
            <a:off x="9618914" y="4997623"/>
            <a:ext cx="529006" cy="91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ylindre 11">
            <a:extLst>
              <a:ext uri="{FF2B5EF4-FFF2-40B4-BE49-F238E27FC236}">
                <a16:creationId xmlns:a16="http://schemas.microsoft.com/office/drawing/2014/main" id="{81E40B33-E5A3-4A1E-BC33-7B4D46E4F02F}"/>
              </a:ext>
            </a:extLst>
          </p:cNvPr>
          <p:cNvSpPr/>
          <p:nvPr/>
        </p:nvSpPr>
        <p:spPr>
          <a:xfrm>
            <a:off x="10147920" y="4722606"/>
            <a:ext cx="1327637" cy="568381"/>
          </a:xfrm>
          <a:prstGeom prst="can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bg2"/>
                </a:solidFill>
              </a:rPr>
              <a:t>Rules</a:t>
            </a:r>
          </a:p>
        </p:txBody>
      </p:sp>
      <p:sp>
        <p:nvSpPr>
          <p:cNvPr id="14" name="Cylindre 13">
            <a:extLst>
              <a:ext uri="{FF2B5EF4-FFF2-40B4-BE49-F238E27FC236}">
                <a16:creationId xmlns:a16="http://schemas.microsoft.com/office/drawing/2014/main" id="{DECE426E-A8B2-42FE-9106-17DB658F1E26}"/>
              </a:ext>
            </a:extLst>
          </p:cNvPr>
          <p:cNvSpPr/>
          <p:nvPr/>
        </p:nvSpPr>
        <p:spPr>
          <a:xfrm>
            <a:off x="4376499" y="5075784"/>
            <a:ext cx="1270488" cy="904999"/>
          </a:xfrm>
          <a:prstGeom prst="can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bg2"/>
                </a:solidFill>
              </a:rPr>
              <a:t>Labels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401BFEC6-EF2A-4658-A5FE-42BDF490A712}"/>
              </a:ext>
            </a:extLst>
          </p:cNvPr>
          <p:cNvCxnSpPr>
            <a:cxnSpLocks/>
            <a:stCxn id="14" idx="4"/>
            <a:endCxn id="8" idx="1"/>
          </p:cNvCxnSpPr>
          <p:nvPr/>
        </p:nvCxnSpPr>
        <p:spPr>
          <a:xfrm flipV="1">
            <a:off x="5646987" y="4997623"/>
            <a:ext cx="564669" cy="5306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ylindre 19">
            <a:extLst>
              <a:ext uri="{FF2B5EF4-FFF2-40B4-BE49-F238E27FC236}">
                <a16:creationId xmlns:a16="http://schemas.microsoft.com/office/drawing/2014/main" id="{1B2AF07C-3C99-42EA-83EB-2CDD056470C3}"/>
              </a:ext>
            </a:extLst>
          </p:cNvPr>
          <p:cNvSpPr/>
          <p:nvPr/>
        </p:nvSpPr>
        <p:spPr>
          <a:xfrm>
            <a:off x="4376499" y="2607960"/>
            <a:ext cx="1222131" cy="844336"/>
          </a:xfrm>
          <a:prstGeom prst="can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>
                <a:solidFill>
                  <a:schemeClr val="bg2"/>
                </a:solidFill>
              </a:rPr>
              <a:t>Rules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C627CAAC-DD17-4575-A54A-495711B6C8C1}"/>
              </a:ext>
            </a:extLst>
          </p:cNvPr>
          <p:cNvCxnSpPr>
            <a:cxnSpLocks/>
            <a:stCxn id="20" idx="4"/>
            <a:endCxn id="23" idx="1"/>
          </p:cNvCxnSpPr>
          <p:nvPr/>
        </p:nvCxnSpPr>
        <p:spPr>
          <a:xfrm flipV="1">
            <a:off x="5598630" y="2457342"/>
            <a:ext cx="641601" cy="5727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E547B499-E3C2-4002-8F7F-B50B2C95E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2271" y="1915091"/>
            <a:ext cx="3496235" cy="1244294"/>
          </a:xfrm>
        </p:spPr>
        <p:txBody>
          <a:bodyPr>
            <a:normAutofit/>
          </a:bodyPr>
          <a:lstStyle/>
          <a:p>
            <a:r>
              <a:rPr lang="fr-BE" sz="2800" u="sng" dirty="0"/>
              <a:t>Algorithmes traditionnels 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5A558691-78DD-42C2-BA15-C98F5B2D48E5}"/>
              </a:ext>
            </a:extLst>
          </p:cNvPr>
          <p:cNvSpPr txBox="1">
            <a:spLocks/>
          </p:cNvSpPr>
          <p:nvPr/>
        </p:nvSpPr>
        <p:spPr>
          <a:xfrm>
            <a:off x="1582271" y="4436579"/>
            <a:ext cx="2608730" cy="12442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32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»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BE" sz="2800" u="sng" dirty="0"/>
              <a:t>Algorithmes Machine Learning / </a:t>
            </a:r>
            <a:r>
              <a:rPr lang="fr-BE" sz="2800" u="sng" dirty="0" err="1"/>
              <a:t>Deep</a:t>
            </a:r>
            <a:r>
              <a:rPr lang="fr-BE" sz="2800" u="sng" dirty="0"/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4266699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3B7D8F-1EB4-4580-94A7-D5E482230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u="sng" dirty="0"/>
              <a:t>Introduction au concept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32C338-E2BA-4437-A8D6-F1619F3B6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18A40AD4-A783-4492-83BB-2D9FE2C87B17}"/>
              </a:ext>
            </a:extLst>
          </p:cNvPr>
          <p:cNvSpPr/>
          <p:nvPr/>
        </p:nvSpPr>
        <p:spPr>
          <a:xfrm>
            <a:off x="5745771" y="2682752"/>
            <a:ext cx="1718897" cy="1492495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Vision par Ordinateur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4D37C03D-DD35-43F2-92FC-C5D8ECB18552}"/>
              </a:ext>
            </a:extLst>
          </p:cNvPr>
          <p:cNvSpPr/>
          <p:nvPr/>
        </p:nvSpPr>
        <p:spPr>
          <a:xfrm>
            <a:off x="7804637" y="1624439"/>
            <a:ext cx="1718897" cy="1492495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Texte et Langage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2CFBEAFB-F1AC-406D-A280-996F40BA3C3B}"/>
              </a:ext>
            </a:extLst>
          </p:cNvPr>
          <p:cNvSpPr/>
          <p:nvPr/>
        </p:nvSpPr>
        <p:spPr>
          <a:xfrm>
            <a:off x="9024564" y="4633668"/>
            <a:ext cx="1718897" cy="1492495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Jeu vidéo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CD12E09-A794-4438-8C65-5EEB755641FA}"/>
              </a:ext>
            </a:extLst>
          </p:cNvPr>
          <p:cNvSpPr/>
          <p:nvPr/>
        </p:nvSpPr>
        <p:spPr>
          <a:xfrm>
            <a:off x="6309211" y="4633669"/>
            <a:ext cx="1718897" cy="1492495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Audio 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8C762AD-D199-4081-9988-27937BD113A8}"/>
              </a:ext>
            </a:extLst>
          </p:cNvPr>
          <p:cNvSpPr/>
          <p:nvPr/>
        </p:nvSpPr>
        <p:spPr>
          <a:xfrm>
            <a:off x="9863503" y="2692278"/>
            <a:ext cx="1718897" cy="1492495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Données médicales (EEG, …)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6D05EB-6F8A-4031-BA4A-BBBC90C0F8DD}"/>
              </a:ext>
            </a:extLst>
          </p:cNvPr>
          <p:cNvSpPr/>
          <p:nvPr/>
        </p:nvSpPr>
        <p:spPr>
          <a:xfrm>
            <a:off x="609600" y="1624439"/>
            <a:ext cx="3122735" cy="53846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Génération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2A5C10F-CB9E-471B-A0F3-8AA6FE620173}"/>
              </a:ext>
            </a:extLst>
          </p:cNvPr>
          <p:cNvSpPr/>
          <p:nvPr/>
        </p:nvSpPr>
        <p:spPr>
          <a:xfrm>
            <a:off x="609600" y="2162908"/>
            <a:ext cx="3122735" cy="53846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Classification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2CC183-56C4-48F4-A4E9-1405DE34A5BE}"/>
              </a:ext>
            </a:extLst>
          </p:cNvPr>
          <p:cNvSpPr/>
          <p:nvPr/>
        </p:nvSpPr>
        <p:spPr>
          <a:xfrm>
            <a:off x="609600" y="2692278"/>
            <a:ext cx="3122735" cy="53846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Prédiction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1EFC592-B321-4E44-ACF2-0BBF74B91247}"/>
              </a:ext>
            </a:extLst>
          </p:cNvPr>
          <p:cNvSpPr/>
          <p:nvPr/>
        </p:nvSpPr>
        <p:spPr>
          <a:xfrm>
            <a:off x="609600" y="3221342"/>
            <a:ext cx="3122735" cy="53846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Segmentation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FFA13C-16A7-43CB-AECA-471DCE9CF2E5}"/>
              </a:ext>
            </a:extLst>
          </p:cNvPr>
          <p:cNvSpPr/>
          <p:nvPr/>
        </p:nvSpPr>
        <p:spPr>
          <a:xfrm>
            <a:off x="609600" y="3741307"/>
            <a:ext cx="3122735" cy="53846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Apprendre un comportement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5D95286-1762-43A3-B99F-037088E089D9}"/>
              </a:ext>
            </a:extLst>
          </p:cNvPr>
          <p:cNvSpPr/>
          <p:nvPr/>
        </p:nvSpPr>
        <p:spPr>
          <a:xfrm>
            <a:off x="609600" y="4251867"/>
            <a:ext cx="3122735" cy="53846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/>
              <a:t>Débruitage</a:t>
            </a:r>
            <a:endParaRPr lang="fr-BE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0BB259D-7C6F-441C-A746-A862CE7355FF}"/>
              </a:ext>
            </a:extLst>
          </p:cNvPr>
          <p:cNvSpPr/>
          <p:nvPr/>
        </p:nvSpPr>
        <p:spPr>
          <a:xfrm>
            <a:off x="609600" y="4790336"/>
            <a:ext cx="3122735" cy="53846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304103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F1D25E-B105-4E7D-B518-D1852A85D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u="sng" dirty="0"/>
              <a:t>Introduction au concept</a:t>
            </a:r>
          </a:p>
        </p:txBody>
      </p:sp>
      <p:pic>
        <p:nvPicPr>
          <p:cNvPr id="9" name="Image 8" descr="Une image contenant texte, personne&#10;&#10;Description générée automatiquement">
            <a:extLst>
              <a:ext uri="{FF2B5EF4-FFF2-40B4-BE49-F238E27FC236}">
                <a16:creationId xmlns:a16="http://schemas.microsoft.com/office/drawing/2014/main" id="{87006C65-49EE-4F24-A0CB-756BCB594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60" y="1285875"/>
            <a:ext cx="4958666" cy="330577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AEB42B9-F6C2-4C4D-8213-60A1A3456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637" y="472820"/>
            <a:ext cx="7151801" cy="6110542"/>
          </a:xfrm>
          <a:prstGeom prst="rect">
            <a:avLst/>
          </a:prstGeom>
        </p:spPr>
      </p:pic>
      <p:pic>
        <p:nvPicPr>
          <p:cNvPr id="13" name="Image 12" descr="Une image contenant texte, bâtiment, extérieur, rue&#10;&#10;Description générée automatiquement">
            <a:extLst>
              <a:ext uri="{FF2B5EF4-FFF2-40B4-BE49-F238E27FC236}">
                <a16:creationId xmlns:a16="http://schemas.microsoft.com/office/drawing/2014/main" id="{3A866723-E9EB-486A-85B8-271DAE747A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760" y="633046"/>
            <a:ext cx="8843806" cy="5890113"/>
          </a:xfrm>
          <a:prstGeom prst="rect">
            <a:avLst/>
          </a:prstGeom>
        </p:spPr>
      </p:pic>
      <p:pic>
        <p:nvPicPr>
          <p:cNvPr id="6" name="Image 5" descr="Une image contenant personne, posant, groupe, debout&#10;&#10;Description générée automatiquement">
            <a:extLst>
              <a:ext uri="{FF2B5EF4-FFF2-40B4-BE49-F238E27FC236}">
                <a16:creationId xmlns:a16="http://schemas.microsoft.com/office/drawing/2014/main" id="{68F33B02-D855-49D1-9C6C-A1BCAB2F3E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68" y="511715"/>
            <a:ext cx="6011444" cy="601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992440-8E1A-4375-A2E8-8B63006FA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u="sng" dirty="0"/>
              <a:t>Cours </a:t>
            </a:r>
            <a:r>
              <a:rPr lang="fr-BE" u="sng" dirty="0" err="1"/>
              <a:t>Créactifs</a:t>
            </a:r>
            <a:r>
              <a:rPr lang="fr-BE" u="sng" dirty="0"/>
              <a:t>! 2021-2022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6521D7-09E3-4DA5-8A92-8AA622CE5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r>
              <a:rPr lang="fr-BE" dirty="0"/>
              <a:t>Génération d’image </a:t>
            </a:r>
          </a:p>
          <a:p>
            <a:pPr marL="457200" indent="-457200">
              <a:buFontTx/>
              <a:buChar char="-"/>
            </a:pPr>
            <a:r>
              <a:rPr lang="fr-BE" dirty="0"/>
              <a:t>Génération d’audio</a:t>
            </a:r>
          </a:p>
          <a:p>
            <a:r>
              <a:rPr lang="fr-BE" dirty="0"/>
              <a:t>=&gt; Cas d’utilisation : Créer son album avec l’IA !</a:t>
            </a:r>
          </a:p>
        </p:txBody>
      </p:sp>
      <p:pic>
        <p:nvPicPr>
          <p:cNvPr id="5" name="Image 4" descr="Une image contenant texte, personne, posant, différent&#10;&#10;Description générée automatiquement">
            <a:extLst>
              <a:ext uri="{FF2B5EF4-FFF2-40B4-BE49-F238E27FC236}">
                <a16:creationId xmlns:a16="http://schemas.microsoft.com/office/drawing/2014/main" id="{0B08FE72-6464-4AB7-B0C0-1E63C8018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4" y="3593505"/>
            <a:ext cx="5495175" cy="274977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7C71BF6-74F3-4578-A76B-3D7EBB05B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885" y="3593505"/>
            <a:ext cx="4119390" cy="292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197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992440-8E1A-4375-A2E8-8B63006FA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u="sng" dirty="0"/>
              <a:t>Cours </a:t>
            </a:r>
            <a:r>
              <a:rPr lang="fr-BE" u="sng" dirty="0" err="1"/>
              <a:t>Créactifs</a:t>
            </a:r>
            <a:r>
              <a:rPr lang="fr-BE" u="sng" dirty="0"/>
              <a:t>! 2021-2022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6521D7-09E3-4DA5-8A92-8AA622CE5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fr-BE" sz="5100" u="sng" dirty="0"/>
              <a:t>Tous les lundi salle </a:t>
            </a:r>
            <a:r>
              <a:rPr lang="fr-BE" sz="5100" u="sng" dirty="0" err="1"/>
              <a:t>Macquet</a:t>
            </a:r>
            <a:r>
              <a:rPr lang="fr-BE" sz="5100" u="sng" dirty="0"/>
              <a:t> (</a:t>
            </a:r>
            <a:r>
              <a:rPr lang="fr-BE" sz="5100" u="sng" dirty="0" err="1"/>
              <a:t>Bvd</a:t>
            </a:r>
            <a:r>
              <a:rPr lang="fr-BE" sz="5100" u="sng" dirty="0"/>
              <a:t> Dolez)</a:t>
            </a:r>
          </a:p>
          <a:p>
            <a:pPr marL="283464" indent="-283464" defTabSz="1133828">
              <a:spcBef>
                <a:spcPts val="2050"/>
              </a:spcBef>
              <a:defRPr sz="4464"/>
            </a:pPr>
            <a:r>
              <a:rPr lang="fr-FR" b="1" dirty="0"/>
              <a:t>Semaine 1:</a:t>
            </a:r>
            <a:r>
              <a:rPr lang="fr-FR" dirty="0"/>
              <a:t> Introduction aux outils du cours </a:t>
            </a:r>
          </a:p>
          <a:p>
            <a:pPr marL="283464" indent="-283464" defTabSz="1133828">
              <a:spcBef>
                <a:spcPts val="2050"/>
              </a:spcBef>
              <a:defRPr sz="4464"/>
            </a:pPr>
            <a:r>
              <a:rPr lang="fr-FR" b="1" dirty="0"/>
              <a:t>Semaine 2:</a:t>
            </a:r>
            <a:r>
              <a:rPr lang="fr-FR" dirty="0"/>
              <a:t> Introduction au concept d’intelligence artificielle et de réseau de neurone</a:t>
            </a:r>
          </a:p>
          <a:p>
            <a:pPr marL="283464" indent="-283464" defTabSz="1133828">
              <a:spcBef>
                <a:spcPts val="2050"/>
              </a:spcBef>
              <a:defRPr sz="4464"/>
            </a:pPr>
            <a:r>
              <a:rPr lang="fr-FR" b="1" dirty="0"/>
              <a:t>Semaine 3:</a:t>
            </a:r>
            <a:r>
              <a:rPr lang="fr-FR" dirty="0"/>
              <a:t> férié</a:t>
            </a:r>
          </a:p>
          <a:p>
            <a:pPr marL="283464" indent="-283464" defTabSz="1133828">
              <a:spcBef>
                <a:spcPts val="2050"/>
              </a:spcBef>
              <a:defRPr sz="4464"/>
            </a:pPr>
            <a:r>
              <a:rPr lang="fr-FR" b="1" dirty="0"/>
              <a:t>Semaine 4:</a:t>
            </a:r>
            <a:r>
              <a:rPr lang="fr-FR" dirty="0"/>
              <a:t> L’IA dans le monde de la musique</a:t>
            </a:r>
          </a:p>
          <a:p>
            <a:pPr marL="283464" indent="-283464" defTabSz="1133828">
              <a:spcBef>
                <a:spcPts val="2050"/>
              </a:spcBef>
              <a:defRPr sz="4464"/>
            </a:pPr>
            <a:r>
              <a:rPr lang="fr-FR" b="1" dirty="0"/>
              <a:t>Semaine 5:</a:t>
            </a:r>
            <a:r>
              <a:rPr lang="fr-FR" dirty="0"/>
              <a:t> L’IA dans le monde de l’image</a:t>
            </a:r>
          </a:p>
          <a:p>
            <a:pPr marL="283464" indent="-283464" defTabSz="1133828">
              <a:spcBef>
                <a:spcPts val="2050"/>
              </a:spcBef>
              <a:defRPr sz="4464"/>
            </a:pPr>
            <a:r>
              <a:rPr lang="fr-FR" b="1" dirty="0"/>
              <a:t>Semaine 6:</a:t>
            </a:r>
            <a:r>
              <a:rPr lang="fr-FR" dirty="0"/>
              <a:t> Pour aller plus loin : IA et audio</a:t>
            </a:r>
          </a:p>
          <a:p>
            <a:pPr marL="283464" indent="-283464" defTabSz="1133828">
              <a:spcBef>
                <a:spcPts val="2050"/>
              </a:spcBef>
              <a:defRPr sz="4464"/>
            </a:pPr>
            <a:r>
              <a:rPr lang="fr-FR" b="1" dirty="0"/>
              <a:t>Semaine 7:</a:t>
            </a:r>
            <a:r>
              <a:rPr lang="fr-FR" dirty="0"/>
              <a:t> Pour aller plus loin : génération d’illustration de pochettes</a:t>
            </a:r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764335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F1D25E-B105-4E7D-B518-D1852A85D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5073"/>
            <a:ext cx="10972800" cy="1143000"/>
          </a:xfrm>
        </p:spPr>
        <p:txBody>
          <a:bodyPr/>
          <a:lstStyle/>
          <a:p>
            <a:r>
              <a:rPr lang="fr-BE" u="sng" dirty="0"/>
              <a:t>Outils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D1A4467-F468-4453-998B-B7F950AD0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389" y="123825"/>
            <a:ext cx="3318449" cy="1743075"/>
          </a:xfrm>
          <a:prstGeom prst="rect">
            <a:avLst/>
          </a:prstGeom>
        </p:spPr>
      </p:pic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B511824-530F-4616-81AF-33DAADB47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fr-BE" dirty="0"/>
              <a:t>Plateforme web interactive :</a:t>
            </a:r>
          </a:p>
          <a:p>
            <a:pPr marL="1200150" lvl="1" indent="-457200">
              <a:buFontTx/>
              <a:buChar char="-"/>
            </a:pPr>
            <a:r>
              <a:rPr lang="fr-BE" dirty="0"/>
              <a:t>Pas d’installation requise</a:t>
            </a:r>
          </a:p>
          <a:p>
            <a:pPr marL="1200150" lvl="1" indent="-457200">
              <a:buFontTx/>
              <a:buChar char="-"/>
            </a:pPr>
            <a:r>
              <a:rPr lang="fr-BE" dirty="0"/>
              <a:t>Langage de programmation Python + Librairie IA déjà installée</a:t>
            </a:r>
          </a:p>
          <a:p>
            <a:pPr marL="1200150" lvl="1" indent="-457200">
              <a:buFontTx/>
              <a:buChar char="-"/>
            </a:pPr>
            <a:r>
              <a:rPr lang="fr-BE" dirty="0"/>
              <a:t>Accès à des ressources pour optimiser le temps de calcul</a:t>
            </a:r>
          </a:p>
          <a:p>
            <a:pPr marL="457200" indent="-457200">
              <a:buFontTx/>
              <a:buChar char="-"/>
            </a:pPr>
            <a:r>
              <a:rPr lang="fr-BE" dirty="0"/>
              <a:t>Python + </a:t>
            </a:r>
            <a:r>
              <a:rPr lang="fr-BE" dirty="0" err="1"/>
              <a:t>Pytorch</a:t>
            </a:r>
            <a:r>
              <a:rPr lang="fr-BE" dirty="0"/>
              <a:t> + </a:t>
            </a:r>
            <a:r>
              <a:rPr lang="fr-BE" dirty="0" err="1"/>
              <a:t>Fastai</a:t>
            </a:r>
            <a:r>
              <a:rPr lang="fr-BE" dirty="0"/>
              <a:t> :</a:t>
            </a:r>
          </a:p>
          <a:p>
            <a:pPr marL="1200150" lvl="1" indent="-457200">
              <a:buFontTx/>
              <a:buChar char="-"/>
            </a:pPr>
            <a:r>
              <a:rPr lang="fr-BE" dirty="0"/>
              <a:t>Python : Langage de programmation</a:t>
            </a:r>
          </a:p>
          <a:p>
            <a:pPr marL="1200150" lvl="1" indent="-457200">
              <a:buFontTx/>
              <a:buChar char="-"/>
            </a:pPr>
            <a:r>
              <a:rPr lang="fr-BE" dirty="0" err="1"/>
              <a:t>Pytorch</a:t>
            </a:r>
            <a:r>
              <a:rPr lang="fr-BE" dirty="0"/>
              <a:t> et </a:t>
            </a:r>
            <a:r>
              <a:rPr lang="fr-BE" dirty="0" err="1"/>
              <a:t>Fastai</a:t>
            </a:r>
            <a:r>
              <a:rPr lang="fr-BE" dirty="0"/>
              <a:t> : Librairies Python qui permet de coder nos modèles d’IA </a:t>
            </a:r>
          </a:p>
        </p:txBody>
      </p:sp>
    </p:spTree>
    <p:extLst>
      <p:ext uri="{BB962C8B-B14F-4D97-AF65-F5344CB8AC3E}">
        <p14:creationId xmlns:p14="http://schemas.microsoft.com/office/powerpoint/2010/main" val="77648688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1">
  <a:themeElements>
    <a:clrScheme name="Personnalisé 1">
      <a:dk1>
        <a:sysClr val="windowText" lastClr="000000"/>
      </a:dk1>
      <a:lt1>
        <a:srgbClr val="F2F2F2"/>
      </a:lt1>
      <a:dk2>
        <a:srgbClr val="3F3F3F"/>
      </a:dk2>
      <a:lt2>
        <a:srgbClr val="EEECE1"/>
      </a:lt2>
      <a:accent1>
        <a:srgbClr val="009EE0"/>
      </a:accent1>
      <a:accent2>
        <a:srgbClr val="E80549"/>
      </a:accent2>
      <a:accent3>
        <a:srgbClr val="B2C900"/>
      </a:accent3>
      <a:accent4>
        <a:srgbClr val="8064A2"/>
      </a:accent4>
      <a:accent5>
        <a:srgbClr val="4BACC6"/>
      </a:accent5>
      <a:accent6>
        <a:srgbClr val="F79646"/>
      </a:accent6>
      <a:hlink>
        <a:srgbClr val="E80549"/>
      </a:hlink>
      <a:folHlink>
        <a:srgbClr val="E8054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ème1" id="{C69AC8A9-EC6A-4E2A-8D3D-16C45EA7C221}" vid="{70B641B1-6219-462C-B035-7751CC1444C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Thème1</Template>
  <TotalTime>10673</TotalTime>
  <Words>216</Words>
  <Application>Microsoft Office PowerPoint</Application>
  <PresentationFormat>Grand écran</PresentationFormat>
  <Paragraphs>49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2" baseType="lpstr">
      <vt:lpstr>Arial</vt:lpstr>
      <vt:lpstr>Calibri</vt:lpstr>
      <vt:lpstr>Georgia</vt:lpstr>
      <vt:lpstr>Wingdings</vt:lpstr>
      <vt:lpstr>Thème1</vt:lpstr>
      <vt:lpstr>Multimed’IA</vt:lpstr>
      <vt:lpstr>Introduction au concept</vt:lpstr>
      <vt:lpstr>Introduction au concept</vt:lpstr>
      <vt:lpstr>Introduction au concept</vt:lpstr>
      <vt:lpstr>Cours Créactifs! 2021-2022</vt:lpstr>
      <vt:lpstr>Cours Créactifs! 2021-2022</vt:lpstr>
      <vt:lpstr>Outils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Génération de Musique</dc:title>
  <dc:creator>Antoine Maiorca</dc:creator>
  <cp:lastModifiedBy>Antoine Maiorca</cp:lastModifiedBy>
  <cp:revision>28</cp:revision>
  <dcterms:created xsi:type="dcterms:W3CDTF">2020-08-03T13:30:24Z</dcterms:created>
  <dcterms:modified xsi:type="dcterms:W3CDTF">2021-10-18T15:10:57Z</dcterms:modified>
</cp:coreProperties>
</file>